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73" r:id="rId9"/>
    <p:sldId id="262" r:id="rId10"/>
    <p:sldId id="263" r:id="rId11"/>
    <p:sldId id="264" r:id="rId12"/>
    <p:sldId id="270" r:id="rId13"/>
    <p:sldId id="265" r:id="rId14"/>
    <p:sldId id="266" r:id="rId15"/>
    <p:sldId id="267" r:id="rId16"/>
    <p:sldId id="269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D5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27"/>
    <p:restoredTop sz="95141"/>
  </p:normalViewPr>
  <p:slideViewPr>
    <p:cSldViewPr snapToGrid="0" snapToObjects="1">
      <p:cViewPr>
        <p:scale>
          <a:sx n="103" d="100"/>
          <a:sy n="103" d="100"/>
        </p:scale>
        <p:origin x="144" y="208"/>
      </p:cViewPr>
      <p:guideLst/>
    </p:cSldViewPr>
  </p:slideViewPr>
  <p:outlineViewPr>
    <p:cViewPr>
      <p:scale>
        <a:sx n="33" d="100"/>
        <a:sy n="33" d="100"/>
      </p:scale>
      <p:origin x="0" y="-1654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C8122A-821D-CB48-A003-1B1257D78FD7}" type="datetimeFigureOut">
              <a:rPr lang="en-US" smtClean="0"/>
              <a:t>5/3/16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63E50-C9AA-4B48-8934-38676A31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617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63E50-C9AA-4B48-8934-38676A3147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8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63E50-C9AA-4B48-8934-38676A3147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77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63E50-C9AA-4B48-8934-38676A3147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76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63E50-C9AA-4B48-8934-38676A31474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63E50-C9AA-4B48-8934-38676A31474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2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63E50-C9AA-4B48-8934-38676A31474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55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Design Patterns: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Dependency Injection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Middleware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Singleton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63E50-C9AA-4B48-8934-38676A31474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787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B0C91-6AE3-5748-8753-371EAAB0631F}" type="datetime1">
              <a:rPr lang="en-US" smtClean="0"/>
              <a:t>5/3/16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6392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C3269-700D-6A4F-9175-7EA517D839F6}" type="datetime1">
              <a:rPr lang="en-US" smtClean="0"/>
              <a:t>5/3/16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811972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2ABC1-194D-1744-B8A3-411D209BF745}" type="datetime1">
              <a:rPr lang="en-US" smtClean="0"/>
              <a:t>5/3/16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53207672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DE0F-17B5-D64C-A4A5-E96030E2B79E}" type="datetime1">
              <a:rPr lang="en-US" smtClean="0"/>
              <a:t>5/3/16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7385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726E9-2030-694D-B8DC-69A88550EDD4}" type="datetime1">
              <a:rPr lang="en-US" smtClean="0"/>
              <a:t>5/3/16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14647625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89C80-FC0F-E04B-93D9-DCAC6C4A8638}" type="datetime1">
              <a:rPr lang="en-US" smtClean="0"/>
              <a:t>5/3/16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05385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A162-7DBB-9440-AD85-41B98276759F}" type="datetime1">
              <a:rPr lang="en-US" smtClean="0"/>
              <a:t>5/3/16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741222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A7982-E117-B44A-BDF5-6437AC69B20B}" type="datetime1">
              <a:rPr lang="en-US" smtClean="0"/>
              <a:t>5/3/16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929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CD00D-C902-9D4D-BE4E-1C683C8F03C9}" type="datetime1">
              <a:rPr lang="en-US" smtClean="0"/>
              <a:t>5/3/16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9224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DD5F9-E97B-DC40-9902-BA6FD93B29B6}" type="datetime1">
              <a:rPr lang="en-US" smtClean="0"/>
              <a:t>5/3/16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242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248E7-E6CC-1543-A440-8FF5A1EB83F4}" type="datetime1">
              <a:rPr lang="en-US" smtClean="0"/>
              <a:t>5/3/16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86726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1D4A2-5634-D64B-ABD4-BEBFE504835F}" type="datetime1">
              <a:rPr lang="en-US" smtClean="0"/>
              <a:t>5/3/16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82139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89A14-FAEC-644C-AD73-F75A49DD3EE0}" type="datetime1">
              <a:rPr lang="en-US" smtClean="0"/>
              <a:t>5/3/16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054081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895C6-0E16-9647-956A-B0292F4BB3EA}" type="datetime1">
              <a:rPr lang="en-US" smtClean="0"/>
              <a:t>5/3/16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45630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30C4B-D71D-9D42-88A2-9ABFF6474867}" type="datetime1">
              <a:rPr lang="en-US" smtClean="0"/>
              <a:t>5/3/16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008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4FC6A-158F-214B-9CB6-8E25B156BEE0}" type="datetime1">
              <a:rPr lang="en-US" smtClean="0"/>
              <a:t>5/3/16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679292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8EE2E-2FD8-D146-B745-D417717F3B8B}" type="datetime1">
              <a:rPr lang="en-US" smtClean="0"/>
              <a:t>5/3/16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B1E4568-5CC8-BE46-BD32-81098FBB3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</p:sldLayoutIdLst>
  <p:transition spd="slow">
    <p:push dir="u"/>
  </p:transition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4221" y="1733545"/>
            <a:ext cx="7766936" cy="1646302"/>
          </a:xfrm>
        </p:spPr>
        <p:txBody>
          <a:bodyPr/>
          <a:lstStyle/>
          <a:p>
            <a:r>
              <a:rPr lang="en-US" sz="8800" b="1" dirty="0" smtClean="0">
                <a:solidFill>
                  <a:srgbClr val="63D5CD"/>
                </a:solidFill>
                <a:latin typeface="Snell Roundhand" charset="0"/>
                <a:ea typeface="Snell Roundhand" charset="0"/>
                <a:cs typeface="Snell Roundhand" charset="0"/>
              </a:rPr>
              <a:t>HyperDesk</a:t>
            </a:r>
            <a:r>
              <a:rPr lang="en-US" b="1" dirty="0" smtClean="0">
                <a:solidFill>
                  <a:srgbClr val="63D5CD"/>
                </a:solidFill>
                <a:latin typeface="Lucida Handwriting" charset="0"/>
                <a:ea typeface="Lucida Handwriting" charset="0"/>
                <a:cs typeface="Lucida Handwriting" charset="0"/>
              </a:rPr>
              <a:t> 1.0</a:t>
            </a:r>
            <a:endParaRPr lang="en-US" b="1" dirty="0">
              <a:solidFill>
                <a:srgbClr val="63D5CD"/>
              </a:solidFill>
              <a:latin typeface="Lucida Handwriting" charset="0"/>
              <a:ea typeface="Lucida Handwriting" charset="0"/>
              <a:cs typeface="Lucida Handwriting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0095" y="3538502"/>
            <a:ext cx="8054803" cy="1523961"/>
          </a:xfrm>
        </p:spPr>
        <p:txBody>
          <a:bodyPr>
            <a:noAutofit/>
          </a:bodyPr>
          <a:lstStyle/>
          <a:p>
            <a:pPr algn="l"/>
            <a:r>
              <a:rPr 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Team Members: 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Rachelle </a:t>
            </a:r>
            <a:r>
              <a:rPr lang="en-US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Tobkes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Daniel Alvarez</a:t>
            </a:r>
          </a:p>
          <a:p>
            <a:pPr algn="l"/>
            <a:r>
              <a:rPr 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Owner: 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Pia </a:t>
            </a:r>
            <a:r>
              <a:rPr lang="en-US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Celestino</a:t>
            </a:r>
            <a:endParaRPr lang="en-US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Instructor: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Masoud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Sadjadi</a:t>
            </a:r>
            <a:endParaRPr lang="en-US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308062"/>
            <a:ext cx="683339" cy="365125"/>
          </a:xfrm>
        </p:spPr>
        <p:txBody>
          <a:bodyPr/>
          <a:lstStyle/>
          <a:p>
            <a:fld id="{CB1E4568-5CC8-BE46-BD32-81098FBB31FD}" type="slidenum">
              <a:rPr lang="en-US" sz="2800" smtClean="0">
                <a:solidFill>
                  <a:sysClr val="windowText" lastClr="000000"/>
                </a:solidFill>
              </a:rPr>
              <a:t>1</a:t>
            </a:fld>
            <a:endParaRPr 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499320" y="454617"/>
            <a:ext cx="8054803" cy="14355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Senior Project </a:t>
            </a:r>
            <a:r>
              <a:rPr lang="en-US" sz="32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Introduction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90095" y="6028959"/>
            <a:ext cx="6873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>
              <a:ea typeface="ＭＳ Ｐゴシック" pitchFamily="34" charset="-128"/>
            </a:endParaRPr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658786" y="5127334"/>
            <a:ext cx="373587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en-US" dirty="0" smtClean="0">
                <a:solidFill>
                  <a:schemeClr val="accent2"/>
                </a:solidFill>
                <a:ea typeface="ＭＳ Ｐゴシック" pitchFamily="34" charset="-128"/>
              </a:rPr>
              <a:t>School of Computing and Information Sciences</a:t>
            </a:r>
            <a:br>
              <a:rPr lang="en-US" altLang="en-US" dirty="0" smtClean="0">
                <a:solidFill>
                  <a:schemeClr val="accent2"/>
                </a:solidFill>
                <a:ea typeface="ＭＳ Ｐゴシック" pitchFamily="34" charset="-128"/>
              </a:rPr>
            </a:br>
            <a:r>
              <a:rPr lang="en-US" altLang="en-US" dirty="0" smtClean="0">
                <a:solidFill>
                  <a:schemeClr val="accent2"/>
                </a:solidFill>
                <a:ea typeface="ＭＳ Ｐゴシック" pitchFamily="34" charset="-128"/>
              </a:rPr>
              <a:t>Florida International University</a:t>
            </a:r>
            <a:endParaRPr lang="en-US" dirty="0" smtClean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88324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System Design: Deployment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10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ysClr val="windowText" lastClr="000000"/>
                </a:solidFill>
              </a:rPr>
              <a:t>10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  <p:pic>
        <p:nvPicPr>
          <p:cNvPr id="3074" name="Picture 2" descr="https://lh6.googleusercontent.com/5RssmOuppbrmM8iOeknusE1J0lOstGM7DsTXz70v0x4Oa4TmlbOclCavRAONGw2kolgcNgQjqaVZU7h3JV-80T_meT4DasUn9kq3H357P9OTRyl0NhlxmA_J3JHjAYPt0UmWJf8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609124"/>
            <a:ext cx="9565924" cy="3997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4734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13008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System </a:t>
            </a:r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Design: Persistent Data</a:t>
            </a:r>
            <a:endParaRPr lang="en-US" sz="4800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11</a:t>
            </a:fld>
            <a:endParaRPr lang="en-US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ysClr val="windowText" lastClr="000000"/>
                </a:solidFill>
              </a:rPr>
              <a:t>11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495" y="968187"/>
            <a:ext cx="8475627" cy="5818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710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50108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Security/Privacy</a:t>
            </a:r>
            <a:endParaRPr lang="en-US" sz="4800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1339" y="1493324"/>
            <a:ext cx="11284423" cy="4833564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Email Verification </a:t>
            </a:r>
          </a:p>
          <a:p>
            <a:pPr lvl="1">
              <a:buFont typeface="Arial" charset="0"/>
              <a:buChar char="•"/>
            </a:pPr>
            <a:r>
              <a:rPr lang="en-US" sz="2000" dirty="0"/>
              <a:t>Upon registering, </a:t>
            </a:r>
            <a:r>
              <a:rPr lang="en-US" sz="2000" dirty="0" smtClean="0"/>
              <a:t>user receives </a:t>
            </a:r>
            <a:r>
              <a:rPr lang="en-US" sz="2000" dirty="0"/>
              <a:t>verification e-mail </a:t>
            </a:r>
          </a:p>
          <a:p>
            <a:pPr lvl="1">
              <a:buFont typeface="Arial" charset="0"/>
              <a:buChar char="•"/>
            </a:pPr>
            <a:r>
              <a:rPr lang="en-US" sz="2000" dirty="0"/>
              <a:t>User must verify e-mail within 48 </a:t>
            </a:r>
            <a:r>
              <a:rPr lang="en-US" sz="2000" dirty="0" smtClean="0"/>
              <a:t>hours</a:t>
            </a:r>
          </a:p>
          <a:p>
            <a:r>
              <a:rPr lang="en-US" sz="2400" b="1" dirty="0" smtClean="0"/>
              <a:t>Password </a:t>
            </a:r>
            <a:r>
              <a:rPr lang="en-US" sz="2400" b="1" dirty="0"/>
              <a:t>Encryption </a:t>
            </a:r>
          </a:p>
          <a:p>
            <a:pPr lvl="1">
              <a:buFont typeface="Arial" charset="0"/>
              <a:buChar char="•"/>
            </a:pPr>
            <a:r>
              <a:rPr lang="en-US" sz="2000" dirty="0" err="1"/>
              <a:t>Bcrypt</a:t>
            </a:r>
            <a:r>
              <a:rPr lang="en-US" sz="2000" dirty="0"/>
              <a:t> </a:t>
            </a:r>
            <a:r>
              <a:rPr lang="en-US" sz="2000" dirty="0" err="1" smtClean="0"/>
              <a:t>Node.js</a:t>
            </a:r>
            <a:r>
              <a:rPr lang="en-US" sz="2000" dirty="0" smtClean="0"/>
              <a:t> Library </a:t>
            </a:r>
          </a:p>
          <a:p>
            <a:pPr lvl="1">
              <a:buFont typeface="Arial" charset="0"/>
              <a:buChar char="•"/>
            </a:pPr>
            <a:r>
              <a:rPr lang="en-US" sz="2000" dirty="0"/>
              <a:t>U</a:t>
            </a:r>
            <a:r>
              <a:rPr lang="en-US" sz="2000" dirty="0" smtClean="0"/>
              <a:t>nique and randomly generated salt for each password</a:t>
            </a:r>
          </a:p>
          <a:p>
            <a:pPr lvl="2">
              <a:buFont typeface="Arial" charset="0"/>
              <a:buChar char="•"/>
            </a:pPr>
            <a:r>
              <a:rPr lang="en-US" sz="1800" dirty="0" smtClean="0"/>
              <a:t>10 rounds</a:t>
            </a:r>
          </a:p>
          <a:p>
            <a:r>
              <a:rPr lang="en-US" sz="2400" b="1" dirty="0" smtClean="0"/>
              <a:t>Processing Payments</a:t>
            </a:r>
            <a:endParaRPr lang="en-US" sz="2400" b="1" dirty="0"/>
          </a:p>
          <a:p>
            <a:pPr lvl="2">
              <a:buFont typeface="Arial" charset="0"/>
              <a:buChar char="•"/>
            </a:pPr>
            <a:r>
              <a:rPr lang="en-US" sz="1800" dirty="0" smtClean="0"/>
              <a:t>Stripe API</a:t>
            </a:r>
          </a:p>
          <a:p>
            <a:pPr lvl="2">
              <a:buFont typeface="Arial" charset="0"/>
              <a:buChar char="•"/>
            </a:pPr>
            <a:r>
              <a:rPr lang="en-US" sz="1800" dirty="0" smtClean="0"/>
              <a:t>Save secured tokens in the database</a:t>
            </a:r>
          </a:p>
          <a:p>
            <a:pPr lvl="2">
              <a:buFont typeface="Arial" charset="0"/>
              <a:buChar char="•"/>
            </a:pPr>
            <a:endParaRPr lang="en-US" sz="18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12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ysClr val="windowText" lastClr="000000"/>
                </a:solidFill>
              </a:rPr>
              <a:t>12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33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ysClr val="windowText" lastClr="000000"/>
                </a:solidFill>
              </a:rPr>
              <a:t>13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553" y="1510399"/>
            <a:ext cx="11648303" cy="414899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648305" y="314977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Minimal Class Diagram</a:t>
            </a:r>
            <a:endParaRPr lang="en-US" sz="4800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06218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959" y="159266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Main Algorithm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14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ysClr val="windowText" lastClr="000000"/>
                </a:solidFill>
              </a:rPr>
              <a:t>14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70228" y="1480066"/>
            <a:ext cx="82853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Object with dates as the keys and an array of the unavailable hours as the values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r>
              <a:rPr lang="en-US" dirty="0" smtClean="0"/>
              <a:t>{ 04/15/2016</a:t>
            </a:r>
            <a:r>
              <a:rPr lang="en-US" dirty="0"/>
              <a:t>: [10:00 AM – 11:00 AM, 12:00 PM – 1:00 PM</a:t>
            </a:r>
            <a:r>
              <a:rPr lang="en-US" dirty="0" smtClean="0"/>
              <a:t>], 04/16/2016</a:t>
            </a:r>
            <a:r>
              <a:rPr lang="en-US" dirty="0"/>
              <a:t>: [5:00 PM - 6:00 PM</a:t>
            </a:r>
            <a:r>
              <a:rPr lang="en-US" dirty="0" smtClean="0"/>
              <a:t>]}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8959" y="970361"/>
            <a:ext cx="9228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sz="2400" dirty="0" smtClean="0"/>
              <a:t>How the hours are stored in the database</a:t>
            </a:r>
            <a:endParaRPr lang="en-US" sz="2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t="3404"/>
          <a:stretch/>
        </p:blipFill>
        <p:spPr>
          <a:xfrm>
            <a:off x="1249075" y="3052119"/>
            <a:ext cx="7341588" cy="360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0629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696" y="177113"/>
            <a:ext cx="8596668" cy="1320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Test Suites and Test Cases:</a:t>
            </a:r>
            <a:b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</a:br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(Sunny Day)</a:t>
            </a:r>
            <a:endParaRPr lang="en-US" sz="4800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696" y="809250"/>
            <a:ext cx="8757306" cy="6220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/>
              <a:t> </a:t>
            </a:r>
            <a:endParaRPr lang="en-US" sz="2000" dirty="0"/>
          </a:p>
          <a:p>
            <a:r>
              <a:rPr lang="en-US" sz="2000" b="1" u="sng" dirty="0"/>
              <a:t>Purpose:</a:t>
            </a:r>
            <a:endParaRPr lang="en-US" sz="2000" b="1" dirty="0"/>
          </a:p>
          <a:p>
            <a:pPr lvl="1" fontAlgn="base">
              <a:buFont typeface="Arial" charset="0"/>
              <a:buChar char="•"/>
            </a:pPr>
            <a:r>
              <a:rPr lang="en-US" sz="1800" dirty="0"/>
              <a:t>To test the functionality when the user reviews an office space with a star rating selected and a written review.</a:t>
            </a:r>
          </a:p>
          <a:p>
            <a:r>
              <a:rPr lang="en-US" sz="2000" b="1" u="sng" dirty="0"/>
              <a:t>Precondition:</a:t>
            </a:r>
            <a:endParaRPr lang="en-US" sz="2000" b="1" dirty="0"/>
          </a:p>
          <a:p>
            <a:pPr lvl="1" fontAlgn="base">
              <a:buFont typeface="Arial" charset="0"/>
              <a:buChar char="•"/>
            </a:pPr>
            <a:r>
              <a:rPr lang="en-US" sz="1800" dirty="0"/>
              <a:t>The user should have access to the application</a:t>
            </a:r>
          </a:p>
          <a:p>
            <a:pPr lvl="1" fontAlgn="base">
              <a:buFont typeface="Arial" charset="0"/>
              <a:buChar char="•"/>
            </a:pPr>
            <a:r>
              <a:rPr lang="en-US" sz="1800" dirty="0" smtClean="0"/>
              <a:t>The </a:t>
            </a:r>
            <a:r>
              <a:rPr lang="en-US" sz="1800" dirty="0"/>
              <a:t>user should be logged into the system</a:t>
            </a:r>
          </a:p>
          <a:p>
            <a:pPr lvl="1" fontAlgn="base">
              <a:buFont typeface="Arial" charset="0"/>
              <a:buChar char="•"/>
            </a:pPr>
            <a:r>
              <a:rPr lang="en-US" sz="1800" dirty="0"/>
              <a:t>The user should be on the review page for an office space</a:t>
            </a:r>
          </a:p>
          <a:p>
            <a:r>
              <a:rPr lang="en-US" sz="2000" b="1" u="sng" dirty="0"/>
              <a:t>Input:</a:t>
            </a:r>
            <a:endParaRPr lang="en-US" sz="2000" b="1" dirty="0"/>
          </a:p>
          <a:p>
            <a:pPr lvl="1" fontAlgn="base">
              <a:buFont typeface="Arial" charset="0"/>
              <a:buChar char="•"/>
            </a:pPr>
            <a:r>
              <a:rPr lang="en-US" sz="1800" dirty="0"/>
              <a:t>Star selected: 4</a:t>
            </a:r>
          </a:p>
          <a:p>
            <a:pPr lvl="1" fontAlgn="base">
              <a:buFont typeface="Arial" charset="0"/>
              <a:buChar char="•"/>
            </a:pPr>
            <a:r>
              <a:rPr lang="en-US" sz="1800" dirty="0"/>
              <a:t>Review: This office space was the best one I’ve ever rented!!</a:t>
            </a:r>
          </a:p>
          <a:p>
            <a:r>
              <a:rPr lang="en-US" sz="2000" b="1" u="sng" dirty="0"/>
              <a:t>Expected Output:</a:t>
            </a:r>
            <a:endParaRPr lang="en-US" sz="2000" b="1" dirty="0"/>
          </a:p>
          <a:p>
            <a:pPr lvl="1">
              <a:buFont typeface="Arial" charset="0"/>
              <a:buChar char="•"/>
            </a:pPr>
            <a:r>
              <a:rPr lang="en-US" sz="1800" dirty="0"/>
              <a:t>The user is redirected to the office space </a:t>
            </a:r>
            <a:r>
              <a:rPr lang="en-US" sz="1800" dirty="0" smtClean="0"/>
              <a:t>page and their review is visible. 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15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ysClr val="windowText" lastClr="000000"/>
                </a:solidFill>
              </a:rPr>
              <a:t>15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305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696" y="177113"/>
            <a:ext cx="8596668" cy="1320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Test Suites </a:t>
            </a:r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and </a:t>
            </a:r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Test </a:t>
            </a:r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Cases:</a:t>
            </a:r>
            <a:b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</a:br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(Rainy Day)</a:t>
            </a:r>
            <a:endParaRPr lang="en-US" sz="4800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696" y="1009275"/>
            <a:ext cx="8596668" cy="552072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 </a:t>
            </a:r>
            <a:endParaRPr lang="en-US" sz="2000" dirty="0"/>
          </a:p>
          <a:p>
            <a:r>
              <a:rPr lang="en-US" sz="2000" b="1" u="sng" dirty="0"/>
              <a:t>Purpose:</a:t>
            </a:r>
            <a:endParaRPr lang="en-US" sz="2000" b="1" dirty="0"/>
          </a:p>
          <a:p>
            <a:pPr lvl="1" fontAlgn="base">
              <a:buFont typeface="Arial" charset="0"/>
              <a:buChar char="•"/>
            </a:pPr>
            <a:r>
              <a:rPr lang="en-US" sz="1800" dirty="0"/>
              <a:t>To test the functionality when the user attempts to leave a review without selecting a star rating</a:t>
            </a:r>
            <a:r>
              <a:rPr lang="en-US" sz="1800" dirty="0" smtClean="0"/>
              <a:t>.</a:t>
            </a:r>
          </a:p>
          <a:p>
            <a:pPr fontAlgn="base"/>
            <a:r>
              <a:rPr lang="en-US" sz="2000" b="1" u="sng" dirty="0"/>
              <a:t>Precondition:</a:t>
            </a:r>
          </a:p>
          <a:p>
            <a:pPr lvl="1" fontAlgn="base">
              <a:buFont typeface="Arial" charset="0"/>
              <a:buChar char="•"/>
            </a:pPr>
            <a:r>
              <a:rPr lang="en-US" sz="1800" dirty="0" smtClean="0"/>
              <a:t>The </a:t>
            </a:r>
            <a:r>
              <a:rPr lang="en-US" sz="1800" dirty="0"/>
              <a:t>user should have access to the application</a:t>
            </a:r>
          </a:p>
          <a:p>
            <a:pPr lvl="1" fontAlgn="base">
              <a:buFont typeface="Arial" charset="0"/>
              <a:buChar char="•"/>
            </a:pPr>
            <a:r>
              <a:rPr lang="en-US" sz="1800" smtClean="0"/>
              <a:t>The </a:t>
            </a:r>
            <a:r>
              <a:rPr lang="en-US" sz="1800" dirty="0"/>
              <a:t>user should be logged into the system</a:t>
            </a:r>
          </a:p>
          <a:p>
            <a:pPr lvl="1" fontAlgn="base">
              <a:buFont typeface="Arial" charset="0"/>
              <a:buChar char="•"/>
            </a:pPr>
            <a:r>
              <a:rPr lang="en-US" sz="1800" dirty="0"/>
              <a:t>The user should be on the review page for an office space</a:t>
            </a:r>
          </a:p>
          <a:p>
            <a:r>
              <a:rPr lang="en-US" sz="2000" b="1" u="sng" dirty="0"/>
              <a:t>Input:</a:t>
            </a:r>
            <a:endParaRPr lang="en-US" sz="2000" b="1" dirty="0"/>
          </a:p>
          <a:p>
            <a:pPr lvl="1" fontAlgn="base">
              <a:buFont typeface="Arial" charset="0"/>
              <a:buChar char="•"/>
            </a:pPr>
            <a:r>
              <a:rPr lang="en-US" sz="1800" dirty="0"/>
              <a:t>Review: This office was terrible!!!! There was no WIFI</a:t>
            </a:r>
            <a:r>
              <a:rPr lang="en-US" sz="1800" dirty="0" smtClean="0"/>
              <a:t>!!!</a:t>
            </a:r>
          </a:p>
          <a:p>
            <a:pPr fontAlgn="base"/>
            <a:r>
              <a:rPr lang="en-US" sz="2000" b="1" u="sng" dirty="0"/>
              <a:t>Expected Output:</a:t>
            </a:r>
          </a:p>
          <a:p>
            <a:pPr lvl="1" fontAlgn="base">
              <a:buFont typeface="Arial" charset="0"/>
              <a:buChar char="•"/>
            </a:pPr>
            <a:r>
              <a:rPr lang="en-US" sz="1800" dirty="0"/>
              <a:t>The system displays “Please select a rating” to the user.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16</a:t>
            </a:fld>
            <a:endParaRPr lang="en-US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ysClr val="windowText" lastClr="000000"/>
                </a:solidFill>
              </a:rPr>
              <a:t>16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699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67164"/>
            <a:ext cx="8596668" cy="1103745"/>
          </a:xfrm>
        </p:spPr>
        <p:txBody>
          <a:bodyPr/>
          <a:lstStyle/>
          <a:p>
            <a:r>
              <a:rPr lang="en-US" dirty="0" err="1" smtClean="0"/>
              <a:t>HyperDesk</a:t>
            </a:r>
            <a:r>
              <a:rPr lang="en-US" dirty="0" smtClean="0"/>
              <a:t> 1.0 is a platform used to facilitate office space rentals.</a:t>
            </a:r>
          </a:p>
          <a:p>
            <a:r>
              <a:rPr lang="en-US" dirty="0" smtClean="0"/>
              <a:t>Unlike other existing websites, </a:t>
            </a:r>
            <a:r>
              <a:rPr lang="en-US" dirty="0" err="1" smtClean="0"/>
              <a:t>HyperDesk</a:t>
            </a:r>
            <a:r>
              <a:rPr lang="en-US" dirty="0" smtClean="0"/>
              <a:t> allows users to name their price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17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90833" y="3662608"/>
            <a:ext cx="7324484" cy="7734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dirty="0" smtClean="0"/>
              <a:t>Thank you</a:t>
            </a:r>
            <a:r>
              <a:rPr lang="en-US" sz="2800" b="1" dirty="0" smtClean="0"/>
              <a:t>!</a:t>
            </a:r>
            <a:endParaRPr lang="en-US" sz="2800" b="1" dirty="0" smtClean="0"/>
          </a:p>
          <a:p>
            <a:endParaRPr lang="en-US" sz="2800" b="1" dirty="0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ysClr val="windowText" lastClr="000000"/>
                </a:solidFill>
              </a:rPr>
              <a:t>17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9144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37225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Problem </a:t>
            </a:r>
            <a:r>
              <a:rPr lang="en-US" sz="5400" b="1" dirty="0" smtClean="0">
                <a:latin typeface="Apple Chancery" charset="0"/>
                <a:ea typeface="Apple Chancery" charset="0"/>
                <a:cs typeface="Apple Chancery" charset="0"/>
              </a:rPr>
              <a:t>Definition</a:t>
            </a:r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: </a:t>
            </a:r>
            <a:endParaRPr lang="en-US" sz="4800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22" y="1460317"/>
            <a:ext cx="8644848" cy="5326707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Problem:</a:t>
            </a:r>
            <a:endParaRPr lang="en-US" sz="2400" b="1" dirty="0" smtClean="0"/>
          </a:p>
          <a:p>
            <a:pPr lvl="1">
              <a:buFont typeface="Arial" charset="0"/>
              <a:buChar char="•"/>
            </a:pPr>
            <a:r>
              <a:rPr lang="en-US" altLang="en-US" sz="2000" dirty="0" smtClean="0"/>
              <a:t>Many individuals such as freelancers </a:t>
            </a:r>
            <a:r>
              <a:rPr lang="en-US" altLang="en-US" sz="2000" dirty="0"/>
              <a:t>are working from home without a professional space to meet potential clients </a:t>
            </a:r>
            <a:r>
              <a:rPr lang="en-US" altLang="en-US" sz="2000" dirty="0" smtClean="0"/>
              <a:t>or </a:t>
            </a:r>
            <a:r>
              <a:rPr lang="en-US" altLang="en-US" sz="2000" dirty="0"/>
              <a:t>to conduct efficient work</a:t>
            </a:r>
            <a:r>
              <a:rPr lang="en-US" altLang="en-US" sz="2000" dirty="0" smtClean="0"/>
              <a:t>.</a:t>
            </a:r>
            <a:endParaRPr lang="en-US" altLang="en-US" sz="2000" dirty="0"/>
          </a:p>
          <a:p>
            <a:pPr lvl="1">
              <a:buFont typeface="Arial" charset="0"/>
              <a:buChar char="•"/>
            </a:pPr>
            <a:r>
              <a:rPr lang="en-US" altLang="en-US" sz="2000" dirty="0"/>
              <a:t>Similarly, many office buildings in populated work hubs are left with unfilled offices or desks, causing owners to lose potential earnings.</a:t>
            </a:r>
          </a:p>
          <a:p>
            <a:r>
              <a:rPr lang="en-US" sz="2400" b="1" dirty="0" smtClean="0"/>
              <a:t>Existing System</a:t>
            </a:r>
          </a:p>
          <a:p>
            <a:pPr lvl="1">
              <a:buFont typeface="Arial" charset="0"/>
              <a:buChar char="•"/>
            </a:pPr>
            <a:r>
              <a:rPr lang="en-US" sz="2200" dirty="0" err="1" smtClean="0"/>
              <a:t>ShareDesk</a:t>
            </a:r>
            <a:r>
              <a:rPr lang="en-US" sz="2200" dirty="0" smtClean="0"/>
              <a:t>, </a:t>
            </a:r>
            <a:r>
              <a:rPr lang="en-US" sz="2200" dirty="0" err="1" smtClean="0"/>
              <a:t>LiquidDesk</a:t>
            </a:r>
            <a:r>
              <a:rPr lang="en-US" sz="2200" dirty="0" smtClean="0"/>
              <a:t>, </a:t>
            </a:r>
            <a:r>
              <a:rPr lang="en-US" sz="2200" dirty="0" err="1" smtClean="0"/>
              <a:t>DeskSurfing</a:t>
            </a:r>
            <a:r>
              <a:rPr lang="en-US" sz="2200" dirty="0" smtClean="0"/>
              <a:t> </a:t>
            </a:r>
          </a:p>
          <a:p>
            <a:pPr lvl="1">
              <a:buFont typeface="Arial" charset="0"/>
              <a:buChar char="•"/>
            </a:pPr>
            <a:r>
              <a:rPr lang="en-US" sz="2200" b="1" dirty="0" smtClean="0"/>
              <a:t>Limitations:</a:t>
            </a:r>
            <a:r>
              <a:rPr lang="en-US" sz="2200" dirty="0" smtClean="0"/>
              <a:t> </a:t>
            </a:r>
          </a:p>
          <a:p>
            <a:pPr lvl="2">
              <a:buFont typeface="Arial" charset="0"/>
              <a:buChar char="•"/>
            </a:pPr>
            <a:r>
              <a:rPr lang="en-US" sz="2000" dirty="0" smtClean="0"/>
              <a:t>Do not provide users with the freedom of naming their own price.</a:t>
            </a:r>
          </a:p>
          <a:p>
            <a:endParaRPr lang="en-US" b="1" dirty="0" smtClean="0"/>
          </a:p>
          <a:p>
            <a:pPr lvl="1">
              <a:buFont typeface="Arial" charset="0"/>
              <a:buChar char="•"/>
            </a:pPr>
            <a:endParaRPr lang="en-US" sz="2000" dirty="0"/>
          </a:p>
          <a:p>
            <a:pPr lvl="1"/>
            <a:endParaRPr lang="en-US" b="1" dirty="0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ysClr val="windowText" lastClr="000000"/>
                </a:solidFill>
              </a:rPr>
              <a:t>2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6894" y="6194610"/>
            <a:ext cx="2538919" cy="59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6130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Project Management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3</a:t>
            </a:fld>
            <a:endParaRPr lang="en-US"/>
          </a:p>
        </p:txBody>
      </p:sp>
      <p:sp>
        <p:nvSpPr>
          <p:cNvPr id="8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ysClr val="windowText" lastClr="000000"/>
                </a:solidFill>
              </a:rPr>
              <a:t>3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3081" y="6265586"/>
            <a:ext cx="2538919" cy="5924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7486"/>
          <a:stretch/>
        </p:blipFill>
        <p:spPr>
          <a:xfrm>
            <a:off x="464799" y="1028923"/>
            <a:ext cx="9744278" cy="519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7968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42435"/>
            <a:ext cx="8596668" cy="1320800"/>
          </a:xfrm>
        </p:spPr>
        <p:txBody>
          <a:bodyPr/>
          <a:lstStyle/>
          <a:p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Requirements: User Stories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609" y="1170748"/>
            <a:ext cx="4740300" cy="4723424"/>
          </a:xfrm>
        </p:spPr>
        <p:txBody>
          <a:bodyPr>
            <a:normAutofit fontScale="92500" lnSpcReduction="20000"/>
          </a:bodyPr>
          <a:lstStyle/>
          <a:p>
            <a:r>
              <a:rPr lang="en-US" sz="2800" b="1" dirty="0" smtClean="0"/>
              <a:t>Implemented User Stories</a:t>
            </a:r>
            <a:endParaRPr lang="en-US" sz="2800" b="1" dirty="0"/>
          </a:p>
          <a:p>
            <a:pPr marL="914400" lvl="1" indent="-457200">
              <a:buFont typeface="+mj-lt"/>
              <a:buAutoNum type="arabicPeriod"/>
            </a:pPr>
            <a:endParaRPr lang="en-US" sz="2400" dirty="0" smtClean="0"/>
          </a:p>
          <a:p>
            <a:pPr marL="457200" lvl="1" indent="0">
              <a:buNone/>
            </a:pPr>
            <a:r>
              <a:rPr lang="en-US" sz="2400" dirty="0" smtClean="0"/>
              <a:t>1. Login </a:t>
            </a:r>
            <a:r>
              <a:rPr lang="en-US" sz="2400" dirty="0"/>
              <a:t>to the System</a:t>
            </a:r>
          </a:p>
          <a:p>
            <a:pPr marL="457200" lvl="1" indent="0">
              <a:buNone/>
            </a:pPr>
            <a:r>
              <a:rPr lang="en-US" sz="2400" dirty="0" smtClean="0"/>
              <a:t>2. Register </a:t>
            </a:r>
            <a:r>
              <a:rPr lang="en-US" sz="2400" dirty="0"/>
              <a:t>for the System</a:t>
            </a:r>
          </a:p>
          <a:p>
            <a:pPr marL="457200" lvl="1" indent="0">
              <a:buNone/>
            </a:pPr>
            <a:r>
              <a:rPr lang="en-US" sz="2400" dirty="0" smtClean="0"/>
              <a:t>3. Logout </a:t>
            </a:r>
            <a:r>
              <a:rPr lang="en-US" sz="2400" dirty="0"/>
              <a:t>of the </a:t>
            </a:r>
            <a:r>
              <a:rPr lang="en-US" sz="2400" dirty="0" smtClean="0"/>
              <a:t>System</a:t>
            </a:r>
            <a:endParaRPr lang="en-US" sz="2400" dirty="0"/>
          </a:p>
          <a:p>
            <a:pPr marL="457200" lvl="1" indent="0">
              <a:buNone/>
            </a:pPr>
            <a:r>
              <a:rPr lang="en-US" sz="2400" dirty="0" smtClean="0"/>
              <a:t>4. Search for Office Space</a:t>
            </a:r>
            <a:endParaRPr lang="en-US" sz="2400" dirty="0"/>
          </a:p>
          <a:p>
            <a:pPr marL="457200" lvl="1" indent="0">
              <a:buNone/>
            </a:pPr>
            <a:r>
              <a:rPr lang="en-US" sz="2400" dirty="0" smtClean="0"/>
              <a:t>5. Review/Rate </a:t>
            </a:r>
            <a:r>
              <a:rPr lang="en-US" sz="2400" dirty="0" smtClean="0"/>
              <a:t>Office </a:t>
            </a:r>
            <a:r>
              <a:rPr lang="en-US" sz="2400" dirty="0"/>
              <a:t>Space</a:t>
            </a:r>
          </a:p>
          <a:p>
            <a:pPr marL="457200" lvl="1" indent="0">
              <a:buNone/>
            </a:pPr>
            <a:r>
              <a:rPr lang="en-US" sz="2400" dirty="0" smtClean="0"/>
              <a:t>6. View </a:t>
            </a:r>
            <a:r>
              <a:rPr lang="en-US" sz="2400" dirty="0" smtClean="0"/>
              <a:t>Office </a:t>
            </a:r>
            <a:r>
              <a:rPr lang="en-US" sz="2400" dirty="0" smtClean="0"/>
              <a:t>Space Reviews</a:t>
            </a:r>
            <a:endParaRPr lang="en-US" sz="2400" dirty="0" smtClean="0"/>
          </a:p>
          <a:p>
            <a:pPr marL="457200" lvl="1" indent="0">
              <a:buNone/>
            </a:pPr>
            <a:r>
              <a:rPr lang="en-US" sz="2400" dirty="0" smtClean="0"/>
              <a:t>7. Make </a:t>
            </a:r>
            <a:r>
              <a:rPr lang="en-US" sz="2400" dirty="0" smtClean="0"/>
              <a:t>an Offer</a:t>
            </a:r>
          </a:p>
          <a:p>
            <a:pPr marL="457200" lvl="1" indent="0">
              <a:buNone/>
            </a:pPr>
            <a:r>
              <a:rPr lang="en-US" sz="2400" dirty="0" smtClean="0"/>
              <a:t>8. Filter Search Results</a:t>
            </a:r>
          </a:p>
          <a:p>
            <a:pPr marL="457200" lvl="1" indent="0">
              <a:buNone/>
            </a:pPr>
            <a:r>
              <a:rPr lang="en-US" sz="2400" dirty="0" smtClean="0"/>
              <a:t>9. Accept/Decline Offers</a:t>
            </a:r>
            <a:endParaRPr lang="en-US" sz="2400" dirty="0" smtClean="0"/>
          </a:p>
          <a:p>
            <a:pPr marL="457200" lvl="1" indent="0">
              <a:buNone/>
            </a:pPr>
            <a:endParaRPr lang="en-US" sz="2400" dirty="0" smtClean="0"/>
          </a:p>
          <a:p>
            <a:pPr lvl="1"/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4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ysClr val="windowText" lastClr="000000"/>
                </a:solidFill>
              </a:rPr>
              <a:t>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123" y="6222993"/>
            <a:ext cx="2538919" cy="592414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4975668" y="1382719"/>
            <a:ext cx="4261043" cy="4299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charset="0"/>
              <a:buChar char="•"/>
            </a:pPr>
            <a:endParaRPr lang="en-US" sz="2200" dirty="0"/>
          </a:p>
          <a:p>
            <a:pPr marL="457200" lvl="1" indent="0">
              <a:buNone/>
            </a:pPr>
            <a:r>
              <a:rPr lang="en-US" sz="2200" dirty="0"/>
              <a:t>10. Rent </a:t>
            </a:r>
            <a:r>
              <a:rPr lang="en-US" sz="2200" dirty="0"/>
              <a:t>Now</a:t>
            </a:r>
          </a:p>
          <a:p>
            <a:pPr marL="457200" lvl="1" indent="0">
              <a:buNone/>
            </a:pPr>
            <a:r>
              <a:rPr lang="en-US" sz="2200" dirty="0"/>
              <a:t>11. Edit </a:t>
            </a:r>
            <a:r>
              <a:rPr lang="en-US" sz="2200" dirty="0"/>
              <a:t>Profile</a:t>
            </a:r>
          </a:p>
          <a:p>
            <a:pPr marL="457200" lvl="1" indent="0">
              <a:buNone/>
            </a:pPr>
            <a:r>
              <a:rPr lang="en-US" sz="2200" dirty="0"/>
              <a:t>12. Message </a:t>
            </a:r>
            <a:r>
              <a:rPr lang="en-US" sz="2200" dirty="0"/>
              <a:t>User</a:t>
            </a:r>
          </a:p>
          <a:p>
            <a:pPr marL="457200" lvl="1" indent="0">
              <a:buNone/>
            </a:pPr>
            <a:r>
              <a:rPr lang="en-US" sz="2200" dirty="0"/>
              <a:t>13. Save </a:t>
            </a:r>
            <a:r>
              <a:rPr lang="en-US" sz="2200" dirty="0"/>
              <a:t>Credit Card</a:t>
            </a:r>
          </a:p>
          <a:p>
            <a:pPr marL="457200" lvl="1" indent="0">
              <a:buNone/>
            </a:pPr>
            <a:r>
              <a:rPr lang="en-US" sz="2200" dirty="0"/>
              <a:t>14. Set </a:t>
            </a:r>
            <a:r>
              <a:rPr lang="en-US" sz="2200" dirty="0"/>
              <a:t>Up Bank </a:t>
            </a:r>
            <a:r>
              <a:rPr lang="en-US" sz="2200" dirty="0"/>
              <a:t>Account</a:t>
            </a:r>
          </a:p>
          <a:p>
            <a:pPr marL="457200" lvl="1" indent="0">
              <a:buNone/>
            </a:pPr>
            <a:r>
              <a:rPr lang="en-US" sz="2200" dirty="0"/>
              <a:t>15. List Office Space</a:t>
            </a:r>
          </a:p>
          <a:p>
            <a:pPr marL="457200" lvl="1" indent="0">
              <a:buNone/>
            </a:pPr>
            <a:r>
              <a:rPr lang="en-US" sz="2200" dirty="0"/>
              <a:t>16. View Office Space.</a:t>
            </a:r>
          </a:p>
          <a:p>
            <a:pPr marL="457200" lvl="1" indent="0">
              <a:buNone/>
            </a:pPr>
            <a:r>
              <a:rPr lang="en-US" sz="2200" dirty="0"/>
              <a:t>17. Forget Password</a:t>
            </a:r>
          </a:p>
          <a:p>
            <a:pPr marL="457200" lvl="1" indent="0">
              <a:buFont typeface="Wingdings 3" charset="2"/>
              <a:buNone/>
            </a:pPr>
            <a:endParaRPr lang="en-US" sz="2400" dirty="0" smtClean="0"/>
          </a:p>
          <a:p>
            <a:pPr lvl="1"/>
            <a:endParaRPr lang="en-US" dirty="0" smtClean="0"/>
          </a:p>
          <a:p>
            <a:pPr lvl="1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132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Requirements: Use Cases</a:t>
            </a:r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ysClr val="windowText" lastClr="000000"/>
                </a:solidFill>
              </a:rPr>
              <a:t>5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013" y="677556"/>
            <a:ext cx="6785838" cy="602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960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14" y="0"/>
            <a:ext cx="9111243" cy="1320800"/>
          </a:xfrm>
        </p:spPr>
        <p:txBody>
          <a:bodyPr>
            <a:noAutofit/>
          </a:bodyPr>
          <a:lstStyle/>
          <a:p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Requirements: Sequence Diagram</a:t>
            </a:r>
          </a:p>
        </p:txBody>
      </p:sp>
      <p:sp>
        <p:nvSpPr>
          <p:cNvPr id="9" name="Slide Number Placeholder 3"/>
          <p:cNvSpPr txBox="1">
            <a:spLocks/>
          </p:cNvSpPr>
          <p:nvPr/>
        </p:nvSpPr>
        <p:spPr>
          <a:xfrm>
            <a:off x="-75715" y="6308061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ysClr val="windowText" lastClr="000000"/>
                </a:solidFill>
              </a:rPr>
              <a:t>6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426" y="733084"/>
            <a:ext cx="8676231" cy="595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808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14" y="0"/>
            <a:ext cx="9111243" cy="1320800"/>
          </a:xfrm>
        </p:spPr>
        <p:txBody>
          <a:bodyPr>
            <a:noAutofit/>
          </a:bodyPr>
          <a:lstStyle/>
          <a:p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Requirements: Sequence Diagram</a:t>
            </a:r>
          </a:p>
        </p:txBody>
      </p:sp>
      <p:sp>
        <p:nvSpPr>
          <p:cNvPr id="9" name="Slide Number Placeholder 3"/>
          <p:cNvSpPr txBox="1">
            <a:spLocks/>
          </p:cNvSpPr>
          <p:nvPr/>
        </p:nvSpPr>
        <p:spPr>
          <a:xfrm>
            <a:off x="-30256" y="6308061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ysClr val="windowText" lastClr="000000"/>
                </a:solidFill>
              </a:rPr>
              <a:t>7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  <p:pic>
        <p:nvPicPr>
          <p:cNvPr id="1026" name="Picture 2" descr="https://lh6.googleusercontent.com/GcXlfcBgCdTXYnkQqzGuv4_rOzsKu0whgiZliYuXwT-Knl2-hPkOxyhf0O3CSLDjcgKHZTofao4eLA_NTw_X_E7nHmJjynLmu7tIUzp3F8_VjjiD-Czw90slifQ01NAft9XGxlU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26" y="647993"/>
            <a:ext cx="10080618" cy="6138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0084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14" y="0"/>
            <a:ext cx="9111243" cy="1320800"/>
          </a:xfrm>
        </p:spPr>
        <p:txBody>
          <a:bodyPr>
            <a:noAutofit/>
          </a:bodyPr>
          <a:lstStyle/>
          <a:p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Requirements: Sequence Diagram</a:t>
            </a:r>
          </a:p>
        </p:txBody>
      </p:sp>
      <p:sp>
        <p:nvSpPr>
          <p:cNvPr id="9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ysClr val="windowText" lastClr="000000"/>
                </a:solidFill>
              </a:rPr>
              <a:t>8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  <p:pic>
        <p:nvPicPr>
          <p:cNvPr id="2052" name="Picture 4" descr="https://lh3.googleusercontent.com/YI8WLxcWxbzkw97ogWOCQ6f40Q17Da1EruWbXP-uC7x3W_kmxCfYieOS_NlkzDOJvCMtee2o4ddgjBz2CoLmRDzb1RiPVNfyCPe0BnV0jE7ltski4wK1iM4Iv-vGdqGtcrY9g33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891" y="803189"/>
            <a:ext cx="8676232" cy="573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030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62465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Apple Chancery" charset="0"/>
                <a:ea typeface="Apple Chancery" charset="0"/>
                <a:cs typeface="Apple Chancery" charset="0"/>
              </a:rPr>
              <a:t>System Design: </a:t>
            </a:r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Architecture </a:t>
            </a:r>
            <a:endParaRPr lang="en-US" sz="4800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568-5CC8-BE46-BD32-81098FBB31FD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275" y="1589014"/>
            <a:ext cx="6959600" cy="454660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64428" y="1845727"/>
            <a:ext cx="4753648" cy="388077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Client Server</a:t>
            </a:r>
          </a:p>
          <a:p>
            <a:r>
              <a:rPr lang="en-US" sz="2000" dirty="0" smtClean="0"/>
              <a:t>Model View Controller (MVC)</a:t>
            </a:r>
            <a:endParaRPr lang="en-US" sz="2000" dirty="0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>
          <a:xfrm>
            <a:off x="194553" y="6326888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ysClr val="windowText" lastClr="000000"/>
                </a:solidFill>
              </a:rPr>
              <a:t>9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4123" y="6194417"/>
            <a:ext cx="2538919" cy="59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45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Custom 18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46CDC4"/>
      </a:accent1>
      <a:accent2>
        <a:srgbClr val="797979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5238</TotalTime>
  <Words>412</Words>
  <Application>Microsoft Macintosh PowerPoint</Application>
  <PresentationFormat>Widescreen</PresentationFormat>
  <Paragraphs>132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Apple Chancery</vt:lpstr>
      <vt:lpstr>Calibri</vt:lpstr>
      <vt:lpstr>Lucida Handwriting</vt:lpstr>
      <vt:lpstr>ＭＳ Ｐゴシック</vt:lpstr>
      <vt:lpstr>Snell Roundhand</vt:lpstr>
      <vt:lpstr>Trebuchet MS</vt:lpstr>
      <vt:lpstr>Wingdings</vt:lpstr>
      <vt:lpstr>Wingdings 3</vt:lpstr>
      <vt:lpstr>Arial</vt:lpstr>
      <vt:lpstr>Facet</vt:lpstr>
      <vt:lpstr>HyperDesk 1.0</vt:lpstr>
      <vt:lpstr>Problem Definition: </vt:lpstr>
      <vt:lpstr>Project Management</vt:lpstr>
      <vt:lpstr>Requirements: User Stories</vt:lpstr>
      <vt:lpstr>Requirements: Use Cases</vt:lpstr>
      <vt:lpstr>Requirements: Sequence Diagram</vt:lpstr>
      <vt:lpstr>Requirements: Sequence Diagram</vt:lpstr>
      <vt:lpstr>Requirements: Sequence Diagram</vt:lpstr>
      <vt:lpstr>System Design: Architecture </vt:lpstr>
      <vt:lpstr>System Design: Deployment</vt:lpstr>
      <vt:lpstr>System Design: Persistent Data</vt:lpstr>
      <vt:lpstr>Security/Privacy</vt:lpstr>
      <vt:lpstr>Minimal Class Diagram</vt:lpstr>
      <vt:lpstr>Main Algorithm</vt:lpstr>
      <vt:lpstr>Test Suites and Test Cases: (Sunny Day)</vt:lpstr>
      <vt:lpstr>Test Suites and Test Cases: (Rainy Day)</vt:lpstr>
      <vt:lpstr>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HyperDesk 1.0</dc:title>
  <dc:creator>Microsoft Office User</dc:creator>
  <cp:lastModifiedBy>Microsoft Office User</cp:lastModifiedBy>
  <cp:revision>88</cp:revision>
  <dcterms:created xsi:type="dcterms:W3CDTF">2016-03-05T05:16:28Z</dcterms:created>
  <dcterms:modified xsi:type="dcterms:W3CDTF">2016-05-03T16:47:33Z</dcterms:modified>
</cp:coreProperties>
</file>

<file path=docProps/thumbnail.jpeg>
</file>